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60" r:id="rId3"/>
    <p:sldId id="290" r:id="rId4"/>
    <p:sldId id="261" r:id="rId5"/>
    <p:sldId id="262" r:id="rId6"/>
    <p:sldId id="263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86" r:id="rId16"/>
    <p:sldId id="287" r:id="rId17"/>
    <p:sldId id="288" r:id="rId18"/>
    <p:sldId id="289" r:id="rId19"/>
    <p:sldId id="276" r:id="rId20"/>
    <p:sldId id="278" r:id="rId21"/>
    <p:sldId id="279" r:id="rId22"/>
    <p:sldId id="280" r:id="rId23"/>
    <p:sldId id="281" r:id="rId24"/>
    <p:sldId id="292" r:id="rId25"/>
    <p:sldId id="293" r:id="rId26"/>
    <p:sldId id="29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92A77C-AB68-45FE-BD49-8C443A837177}"/>
              </a:ext>
            </a:extLst>
          </p:cNvPr>
          <p:cNvSpPr txBox="1"/>
          <p:nvPr userDrawn="1"/>
        </p:nvSpPr>
        <p:spPr>
          <a:xfrm>
            <a:off x="10276514" y="520117"/>
            <a:ext cx="1608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2026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3614E4D-D1D5-4D70-A6EA-ED10D1BB63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27" y="5881486"/>
            <a:ext cx="1229992" cy="51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83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9822D6-7E15-4201-B17E-564A3935C9BE}"/>
              </a:ext>
            </a:extLst>
          </p:cNvPr>
          <p:cNvSpPr txBox="1"/>
          <p:nvPr userDrawn="1"/>
        </p:nvSpPr>
        <p:spPr>
          <a:xfrm>
            <a:off x="10276514" y="520117"/>
            <a:ext cx="16089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2026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Adjusted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985196-0A34-48A7-BAF1-F712260ACC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127" y="5881486"/>
            <a:ext cx="1229992" cy="51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31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09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16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04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3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C963C-C1DB-4AFD-9DDC-0691666BF49B}" type="datetime2">
              <a:rPr lang="en-US" smtClean="0"/>
              <a:pPr/>
              <a:t>Thursday, August 13, 2026</a:t>
            </a:fld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1224461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August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447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August 13,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11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cap="al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3549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9" r:id="rId7"/>
    <p:sldLayoutId id="2147483790" r:id="rId8"/>
    <p:sldLayoutId id="2147483791" r:id="rId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otball line of scrimmage">
            <a:extLst>
              <a:ext uri="{FF2B5EF4-FFF2-40B4-BE49-F238E27FC236}">
                <a16:creationId xmlns:a16="http://schemas.microsoft.com/office/drawing/2014/main" id="{661E9295-CDB7-4181-B8D0-CCBC337956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51" r="19193"/>
          <a:stretch/>
        </p:blipFill>
        <p:spPr>
          <a:xfrm>
            <a:off x="-1" y="10"/>
            <a:ext cx="45879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9D3096-9355-4EE7-903A-68F9C865D8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6001" y="768485"/>
            <a:ext cx="4699000" cy="4929582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FB Mechanics Considerations, Emphasis, and Differences</a:t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Primarily – NFL 7-person mechanics</a:t>
            </a:r>
          </a:p>
        </p:txBody>
      </p:sp>
    </p:spTree>
    <p:extLst>
      <p:ext uri="{BB962C8B-B14F-4D97-AF65-F5344CB8AC3E}">
        <p14:creationId xmlns:p14="http://schemas.microsoft.com/office/powerpoint/2010/main" val="212181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7"/>
    </mc:Choice>
    <mc:Fallback xmlns="">
      <p:transition spd="slow" advTm="7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running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Deep Wings and BJ-  </a:t>
            </a:r>
          </a:p>
          <a:p>
            <a:pPr lvl="1"/>
            <a:r>
              <a:rPr lang="en-US" dirty="0"/>
              <a:t>Observe the initial action by or to the offensive player who is your key, especially if pressed</a:t>
            </a:r>
          </a:p>
          <a:p>
            <a:pPr lvl="1"/>
            <a:r>
              <a:rPr lang="en-US" dirty="0"/>
              <a:t>Pause, read and react.  Do not bail</a:t>
            </a:r>
          </a:p>
          <a:p>
            <a:pPr lvl="1"/>
            <a:r>
              <a:rPr lang="en-US" dirty="0"/>
              <a:t>Field/Side - If you read run to your side, focus on the blocks at the Point of Attack</a:t>
            </a:r>
          </a:p>
          <a:p>
            <a:pPr lvl="1"/>
            <a:r>
              <a:rPr lang="en-US" dirty="0"/>
              <a:t>Field/Side – Be ready for crackback blocks</a:t>
            </a:r>
          </a:p>
          <a:p>
            <a:pPr lvl="1"/>
            <a:r>
              <a:rPr lang="en-US" dirty="0"/>
              <a:t>If a one-on-one play goes out of bounds on your side, focus on the field of play</a:t>
            </a:r>
          </a:p>
          <a:p>
            <a:pPr lvl="1"/>
            <a:r>
              <a:rPr lang="en-US" dirty="0"/>
              <a:t>Field/Side – Forward progress inside the two</a:t>
            </a:r>
          </a:p>
          <a:p>
            <a:pPr lvl="1"/>
            <a:r>
              <a:rPr lang="en-US" dirty="0"/>
              <a:t>Field/Side - Do not get another football until you clear the dead ball responsibilities</a:t>
            </a:r>
          </a:p>
          <a:p>
            <a:pPr lvl="1"/>
            <a:r>
              <a:rPr lang="en-US" dirty="0"/>
              <a:t>Back – Help with second level blocks up the middle and fouls in the area of the pile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33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passing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Referees – </a:t>
            </a:r>
          </a:p>
          <a:p>
            <a:pPr lvl="1"/>
            <a:r>
              <a:rPr lang="en-US" dirty="0"/>
              <a:t>Observe action behind the line with a focus on the right side of the line</a:t>
            </a:r>
          </a:p>
          <a:p>
            <a:pPr lvl="1"/>
            <a:r>
              <a:rPr lang="en-US" dirty="0"/>
              <a:t>When the QB is a threat to be fouled, adjust your vision to the QB</a:t>
            </a:r>
          </a:p>
          <a:p>
            <a:pPr lvl="1"/>
            <a:r>
              <a:rPr lang="en-US" dirty="0"/>
              <a:t>Be aware of the free blocking zone (at the snap) as this helps with exception for throwing the ball away to conserve yardage</a:t>
            </a:r>
          </a:p>
          <a:p>
            <a:pPr lvl="1"/>
            <a:r>
              <a:rPr lang="en-US" dirty="0"/>
              <a:t>R will be the primary judge on legality of contact with the quarterback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995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passing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Umpires – </a:t>
            </a:r>
          </a:p>
          <a:p>
            <a:pPr lvl="1"/>
            <a:r>
              <a:rPr lang="en-US" dirty="0"/>
              <a:t>Observe action behind the line with a focus on the left side of the line</a:t>
            </a:r>
          </a:p>
          <a:p>
            <a:pPr lvl="1"/>
            <a:r>
              <a:rPr lang="en-US" dirty="0"/>
              <a:t>When the QB is a threat to be fouled, adjust your vision to the area around the QB</a:t>
            </a:r>
          </a:p>
          <a:p>
            <a:pPr lvl="1"/>
            <a:r>
              <a:rPr lang="en-US" dirty="0"/>
              <a:t>Be aware of the free blocking zone (at the snap) </a:t>
            </a:r>
          </a:p>
          <a:p>
            <a:pPr lvl="1"/>
            <a:r>
              <a:rPr lang="en-US" dirty="0"/>
              <a:t>If the quarterback leaves the pocket, maintain your vision on blocks</a:t>
            </a:r>
          </a:p>
          <a:p>
            <a:pPr lvl="1"/>
            <a:r>
              <a:rPr lang="en-US" dirty="0"/>
              <a:t>U will be secondary on legality of contact with the quarterback, but if it is there, get it</a:t>
            </a:r>
          </a:p>
          <a:p>
            <a:pPr lvl="1"/>
            <a:r>
              <a:rPr lang="en-US" dirty="0"/>
              <a:t>Allow the QB to pass you if they scramble to the side zone</a:t>
            </a:r>
          </a:p>
          <a:p>
            <a:pPr lvl="1"/>
            <a:r>
              <a:rPr lang="en-US" dirty="0"/>
              <a:t>Make your way to the inbounds spot after clearing dead ball responsibilities on most plays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922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passing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Wings – </a:t>
            </a:r>
          </a:p>
          <a:p>
            <a:pPr lvl="1"/>
            <a:r>
              <a:rPr lang="en-US" dirty="0"/>
              <a:t>Observe the initial action by or to the offensive player who is your key, especially if pressed</a:t>
            </a:r>
          </a:p>
          <a:p>
            <a:pPr lvl="1"/>
            <a:r>
              <a:rPr lang="en-US" dirty="0"/>
              <a:t>If you read pass, your initial key has priority, but move to the tackle if your receiver is not threatened</a:t>
            </a:r>
          </a:p>
          <a:p>
            <a:pPr lvl="1"/>
            <a:r>
              <a:rPr lang="en-US" dirty="0"/>
              <a:t>Limit movement at the time of the pass</a:t>
            </a:r>
          </a:p>
          <a:p>
            <a:pPr lvl="1"/>
            <a:r>
              <a:rPr lang="en-US" dirty="0"/>
              <a:t>Primary for Ineligible Receive Downfield, with the weak side LOS having the best view</a:t>
            </a:r>
          </a:p>
          <a:p>
            <a:pPr lvl="1"/>
            <a:r>
              <a:rPr lang="en-US" dirty="0"/>
              <a:t>For plays that go away from you, clean up backside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498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passing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Deep Wings and BJ-  </a:t>
            </a:r>
          </a:p>
          <a:p>
            <a:pPr lvl="1"/>
            <a:r>
              <a:rPr lang="en-US" dirty="0"/>
              <a:t>Observe the initial action by or to the offensive player who is your key, especially if pressed</a:t>
            </a:r>
          </a:p>
          <a:p>
            <a:pPr lvl="1"/>
            <a:r>
              <a:rPr lang="en-US" dirty="0"/>
              <a:t>Pause, read and react.  Do not bail</a:t>
            </a:r>
          </a:p>
          <a:p>
            <a:pPr lvl="1"/>
            <a:r>
              <a:rPr lang="en-US" dirty="0"/>
              <a:t>Field/Side - If you read pass, move to zone coverage quickly (except red zone) and all eyes to the ball on a pass</a:t>
            </a:r>
          </a:p>
          <a:p>
            <a:pPr lvl="1"/>
            <a:r>
              <a:rPr lang="en-US" dirty="0"/>
              <a:t>Field/Side – Forward progress inside the two</a:t>
            </a:r>
          </a:p>
          <a:p>
            <a:pPr lvl="1"/>
            <a:r>
              <a:rPr lang="en-US" dirty="0"/>
              <a:t>Field/Side - Do not get another football until you clear the dead ball responsibilities</a:t>
            </a:r>
          </a:p>
          <a:p>
            <a:pPr lvl="1"/>
            <a:r>
              <a:rPr lang="en-US" dirty="0"/>
              <a:t>BJ – Help with second level blocks and fouls in the area of the pile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361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spotting the ball &amp; 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Referees – </a:t>
            </a:r>
          </a:p>
          <a:p>
            <a:pPr lvl="1"/>
            <a:r>
              <a:rPr lang="en-US" dirty="0"/>
              <a:t>If a running play ends in your side zone, prepare to triangle the ball into the umpire</a:t>
            </a:r>
          </a:p>
          <a:p>
            <a:pPr lvl="1"/>
            <a:r>
              <a:rPr lang="en-US" dirty="0"/>
              <a:t>If a running play ends in the umpire’s side zone, prepare to help spot the ball </a:t>
            </a:r>
          </a:p>
          <a:p>
            <a:pPr lvl="1"/>
            <a:r>
              <a:rPr lang="en-US" dirty="0"/>
              <a:t>When the umpire has the ball in their hands, start the game clock if required</a:t>
            </a:r>
          </a:p>
          <a:p>
            <a:pPr lvl="1"/>
            <a:r>
              <a:rPr lang="en-US" dirty="0"/>
              <a:t>Scan the field for flags/subs, indicate a first down when needed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336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spotting the ball &amp; 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Umpires – </a:t>
            </a:r>
          </a:p>
          <a:p>
            <a:pPr lvl="1"/>
            <a:r>
              <a:rPr lang="en-US" dirty="0"/>
              <a:t>Running play or completed pass in the middle third, you are responsible for retrieving the ball and spotting</a:t>
            </a:r>
          </a:p>
          <a:p>
            <a:pPr lvl="1"/>
            <a:r>
              <a:rPr lang="en-US" dirty="0"/>
              <a:t>On a run or completed pass to your side zone, prepare to triangle the ball to the referee for spotting</a:t>
            </a:r>
          </a:p>
          <a:p>
            <a:pPr lvl="1"/>
            <a:r>
              <a:rPr lang="en-US" dirty="0"/>
              <a:t>On a run or completed pass to the referee’s side zone, prepare to spot the ball at the inbounds spot</a:t>
            </a:r>
          </a:p>
          <a:p>
            <a:pPr lvl="1"/>
            <a:r>
              <a:rPr lang="en-US" dirty="0"/>
              <a:t>Keep a similar pace for the whole game (unless under 2:00 in the 2nd/4th quarter and time is a factor) </a:t>
            </a:r>
          </a:p>
          <a:p>
            <a:pPr lvl="1"/>
            <a:r>
              <a:rPr lang="en-US" dirty="0"/>
              <a:t>Our goal is to get the ball on the ground between :28 and :32</a:t>
            </a:r>
          </a:p>
          <a:p>
            <a:pPr lvl="1"/>
            <a:r>
              <a:rPr lang="en-US" dirty="0"/>
              <a:t>Maybe more time needed on a long pass play, but do not put the ball down early as that is the expected pace for the remainder of the game</a:t>
            </a:r>
          </a:p>
          <a:p>
            <a:pPr lvl="2"/>
            <a:r>
              <a:rPr lang="en-US" dirty="0"/>
              <a:t>If we go too fast, we make mistakes as do the players</a:t>
            </a:r>
          </a:p>
          <a:p>
            <a:pPr lvl="2"/>
            <a:r>
              <a:rPr lang="en-US" dirty="0"/>
              <a:t>Going too fast can lead to injuries</a:t>
            </a:r>
          </a:p>
          <a:p>
            <a:pPr lvl="1"/>
            <a:r>
              <a:rPr lang="en-US" dirty="0"/>
              <a:t>Keep the lateral position on a down indicator (1, 2, 3, 4, 5 or LH, LM, M, RM, RH)</a:t>
            </a:r>
          </a:p>
          <a:p>
            <a:pPr lvl="1"/>
            <a:r>
              <a:rPr lang="en-US" dirty="0"/>
              <a:t>Place the ball on a spot that you can consistently enforce penalties from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53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spotting the ball &amp; 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Wings – </a:t>
            </a:r>
          </a:p>
          <a:p>
            <a:pPr lvl="1"/>
            <a:r>
              <a:rPr lang="en-US" dirty="0"/>
              <a:t>Mark forward progress – Don’t be too finite</a:t>
            </a:r>
          </a:p>
          <a:p>
            <a:pPr lvl="1"/>
            <a:r>
              <a:rPr lang="en-US" dirty="0"/>
              <a:t>Officiate players, do not worry about the exact blade of grass that a spot is on</a:t>
            </a:r>
          </a:p>
          <a:p>
            <a:pPr lvl="1"/>
            <a:r>
              <a:rPr lang="en-US" dirty="0"/>
              <a:t>Place the ball at your feet if the play ends in your side zone</a:t>
            </a:r>
          </a:p>
          <a:p>
            <a:pPr lvl="1"/>
            <a:r>
              <a:rPr lang="en-US" dirty="0"/>
              <a:t>Pinch hard on critical spots – in the field of play if you are not sure on a TD/safety</a:t>
            </a:r>
          </a:p>
          <a:p>
            <a:pPr lvl="1"/>
            <a:r>
              <a:rPr lang="en-US" dirty="0"/>
              <a:t>Ask for the ball and place it exactly when the LTG is threatened</a:t>
            </a:r>
          </a:p>
          <a:p>
            <a:pPr lvl="1"/>
            <a:r>
              <a:rPr lang="en-US" dirty="0"/>
              <a:t>Officiate players, do not worry about the exact blade of grass that a spot is on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458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spotting the ball &amp; 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Deep Wings and BJ-  </a:t>
            </a:r>
          </a:p>
          <a:p>
            <a:pPr lvl="1"/>
            <a:r>
              <a:rPr lang="en-US" dirty="0"/>
              <a:t>Accordion in when the play is over</a:t>
            </a:r>
          </a:p>
          <a:p>
            <a:pPr lvl="1"/>
            <a:r>
              <a:rPr lang="en-US" dirty="0"/>
              <a:t>Field/Side - Do not get another football until you clear the dead ball responsibilities</a:t>
            </a:r>
          </a:p>
          <a:p>
            <a:pPr lvl="1"/>
            <a:r>
              <a:rPr lang="en-US" dirty="0"/>
              <a:t>BJ – Help with fouls in the area of the pile</a:t>
            </a:r>
          </a:p>
          <a:p>
            <a:pPr lvl="1"/>
            <a:r>
              <a:rPr lang="en-US" dirty="0"/>
              <a:t>Make sure that the R has clock status as necessary</a:t>
            </a:r>
          </a:p>
          <a:p>
            <a:pPr lvl="1"/>
            <a:r>
              <a:rPr lang="en-US" dirty="0"/>
              <a:t>Make sure that clocks are correct when needed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2336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A7C3-EB3F-434F-804F-B1D4262D2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Free kicks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19F3E-2A74-489E-B61A-00DFD6A95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Same initial positioning two yards off the sideline</a:t>
            </a:r>
          </a:p>
          <a:p>
            <a:r>
              <a:rPr lang="en-US" dirty="0"/>
              <a:t>Count players for K and R before putting the ball in play</a:t>
            </a:r>
          </a:p>
          <a:p>
            <a:r>
              <a:rPr lang="en-US" dirty="0"/>
              <a:t>Same coverages and mechanics as in the past</a:t>
            </a:r>
          </a:p>
          <a:p>
            <a:pPr lvl="1"/>
            <a:r>
              <a:rPr lang="en-US" dirty="0"/>
              <a:t>Once the ball is kicked, U and BJ need to let K cross their face before coming onto the field</a:t>
            </a:r>
          </a:p>
          <a:p>
            <a:pPr lvl="1"/>
            <a:r>
              <a:rPr lang="en-US" dirty="0"/>
              <a:t>Wings – hold your position until the GL is no longer threatened</a:t>
            </a:r>
          </a:p>
          <a:p>
            <a:pPr lvl="1"/>
            <a:r>
              <a:rPr lang="en-US" dirty="0"/>
              <a:t>Zone coverage for all officials, but don’t leave a threat</a:t>
            </a:r>
          </a:p>
          <a:p>
            <a:r>
              <a:rPr lang="en-US" dirty="0"/>
              <a:t>Officials may adjust after assuming INITIAL position properly, especially if short kick is anticipated for any reason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122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Basic Thoughts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All – </a:t>
            </a:r>
          </a:p>
          <a:p>
            <a:pPr lvl="1"/>
            <a:r>
              <a:rPr lang="en-US" dirty="0"/>
              <a:t>All 7-person games will use the same mechanics with no local alterations</a:t>
            </a:r>
          </a:p>
          <a:p>
            <a:pPr lvl="1"/>
            <a:r>
              <a:rPr lang="en-US" dirty="0"/>
              <a:t>The NFL mechanics will be the guide as the starting point</a:t>
            </a:r>
          </a:p>
          <a:p>
            <a:pPr lvl="1"/>
            <a:r>
              <a:rPr lang="en-US" dirty="0"/>
              <a:t>The R and U will both be in the offensive backfield except on PAT and FG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889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kicks – punts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Referees – </a:t>
            </a:r>
          </a:p>
          <a:p>
            <a:pPr lvl="1"/>
            <a:r>
              <a:rPr lang="en-US" dirty="0"/>
              <a:t>Initial position 8-10 yards wide of the ball and 3-4 yards behind the punter</a:t>
            </a:r>
          </a:p>
          <a:p>
            <a:pPr lvl="1"/>
            <a:r>
              <a:rPr lang="en-US" dirty="0"/>
              <a:t>Aware of numbering exceptions to the right side</a:t>
            </a:r>
          </a:p>
          <a:p>
            <a:pPr lvl="1"/>
            <a:r>
              <a:rPr lang="en-US" dirty="0"/>
              <a:t>When the punter is a threat to be fouled, adjust your vision to the punter</a:t>
            </a:r>
          </a:p>
          <a:p>
            <a:pPr lvl="1"/>
            <a:r>
              <a:rPr lang="en-US" dirty="0"/>
              <a:t>Be aware of the free blocking zone (at the snap) as this is your piece of ING/RRK</a:t>
            </a:r>
          </a:p>
          <a:p>
            <a:pPr lvl="1"/>
            <a:r>
              <a:rPr lang="en-US" dirty="0"/>
              <a:t>If the punter leaves the free blocking zone (at the snap), officiate inside-out</a:t>
            </a:r>
          </a:p>
          <a:p>
            <a:pPr lvl="1"/>
            <a:r>
              <a:rPr lang="en-US" dirty="0"/>
              <a:t>R will be the primary judge on legality of contact with the punter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32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kicks – punts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Umpires – </a:t>
            </a:r>
          </a:p>
          <a:p>
            <a:pPr lvl="1"/>
            <a:r>
              <a:rPr lang="en-US" dirty="0"/>
              <a:t>Normal Initial position normal TE position and 3-4 yards behind the punter.</a:t>
            </a:r>
          </a:p>
          <a:p>
            <a:pPr lvl="1"/>
            <a:r>
              <a:rPr lang="en-US" dirty="0"/>
              <a:t>Aware of numbering exceptions to the left side</a:t>
            </a:r>
          </a:p>
          <a:p>
            <a:pPr lvl="1"/>
            <a:r>
              <a:rPr lang="en-US" dirty="0"/>
              <a:t>When the punter is a threat to be fouled, adjust your vision to the area around the punter</a:t>
            </a:r>
          </a:p>
          <a:p>
            <a:pPr lvl="1"/>
            <a:r>
              <a:rPr lang="en-US" dirty="0"/>
              <a:t>Primary for leaping the shield</a:t>
            </a:r>
          </a:p>
          <a:p>
            <a:pPr lvl="1"/>
            <a:r>
              <a:rPr lang="en-US" dirty="0"/>
              <a:t>View the second wave blocks as K progresses downfield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7144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kicks – punts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Wings – </a:t>
            </a:r>
          </a:p>
          <a:p>
            <a:pPr lvl="1"/>
            <a:r>
              <a:rPr lang="en-US" dirty="0"/>
              <a:t>Observe the initial action by or to the K players in your area of responsibility, especially if pressed</a:t>
            </a:r>
          </a:p>
          <a:p>
            <a:pPr lvl="1"/>
            <a:r>
              <a:rPr lang="en-US" dirty="0"/>
              <a:t>Legality of formation/FST</a:t>
            </a:r>
          </a:p>
          <a:p>
            <a:pPr lvl="1"/>
            <a:r>
              <a:rPr lang="en-US" dirty="0"/>
              <a:t>Wait for the ball to be kicked before vacating the line</a:t>
            </a:r>
          </a:p>
          <a:p>
            <a:pPr lvl="1"/>
            <a:r>
              <a:rPr lang="en-US" dirty="0"/>
              <a:t>View the second wave blocks as K progresses downfield</a:t>
            </a:r>
          </a:p>
          <a:p>
            <a:pPr lvl="1"/>
            <a:r>
              <a:rPr lang="en-US" dirty="0"/>
              <a:t>Get a new ball after clearing your dead ball responsibilities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84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kicks – punts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Deep Wings and BJ-  </a:t>
            </a:r>
          </a:p>
          <a:p>
            <a:pPr lvl="1"/>
            <a:r>
              <a:rPr lang="en-US" dirty="0"/>
              <a:t>Observe the initial action by or to the kicking team player who is your key, especially if pressed</a:t>
            </a:r>
          </a:p>
          <a:p>
            <a:pPr lvl="1"/>
            <a:r>
              <a:rPr lang="en-US" dirty="0"/>
              <a:t>Line up evenly approximately 5 yards behind the deepest receiver</a:t>
            </a:r>
          </a:p>
          <a:p>
            <a:pPr lvl="1"/>
            <a:r>
              <a:rPr lang="en-US" dirty="0"/>
              <a:t>Start at the goal line if it can be reasonably threatened</a:t>
            </a:r>
          </a:p>
          <a:p>
            <a:pPr lvl="1"/>
            <a:r>
              <a:rPr lang="en-US" dirty="0"/>
              <a:t>Field/Side/Back – hold the dead ball spot until cleared by the U</a:t>
            </a:r>
          </a:p>
          <a:p>
            <a:pPr lvl="1"/>
            <a:r>
              <a:rPr lang="en-US" dirty="0"/>
              <a:t>Help with the first wave of blocks unless you have KCI responsibilities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95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kicks – scoring tries (PAT/FG)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Umpires – </a:t>
            </a:r>
          </a:p>
          <a:p>
            <a:pPr lvl="1"/>
            <a:r>
              <a:rPr lang="en-US" dirty="0"/>
              <a:t>Initial position alongside SJ just behind linebackers in defensive backfield, 7-10 yards off LOS, cover blocking and pivot to cover return in case of failed kick that is not otherwise dead by rule</a:t>
            </a:r>
          </a:p>
          <a:p>
            <a:pPr lvl="1"/>
            <a:r>
              <a:rPr lang="en-US" dirty="0"/>
              <a:t>Aware of numbering exceptions on your side</a:t>
            </a:r>
          </a:p>
          <a:p>
            <a:pPr lvl="1"/>
            <a:r>
              <a:rPr lang="en-US" dirty="0"/>
              <a:t>Primary for </a:t>
            </a:r>
            <a:r>
              <a:rPr lang="en-US" dirty="0" err="1"/>
              <a:t>for</a:t>
            </a:r>
            <a:r>
              <a:rPr lang="en-US" dirty="0"/>
              <a:t> illegal activity by players at the line of scrimmage attempting to block the kick</a:t>
            </a:r>
          </a:p>
          <a:p>
            <a:pPr lvl="1"/>
            <a:r>
              <a:rPr lang="en-US" dirty="0"/>
              <a:t>View the second wave blocks as K progresses downfield as needed (primarily FG)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786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kicks – scoring tries (PAT/FG)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Deep Officials – </a:t>
            </a:r>
          </a:p>
          <a:p>
            <a:pPr lvl="1"/>
            <a:r>
              <a:rPr lang="en-US" dirty="0"/>
              <a:t>SJ alongside U behind linebackers in defensive backfield, 7-10 yards off LOS, cover blocking and pivot to cover return in case of failed kick that is not otherwise dead by rule</a:t>
            </a:r>
          </a:p>
          <a:p>
            <a:pPr lvl="1"/>
            <a:r>
              <a:rPr lang="en-US" dirty="0"/>
              <a:t>BJ / FJ under goal post for initial position but flexible if play breaks loose</a:t>
            </a:r>
          </a:p>
          <a:p>
            <a:pPr lvl="1"/>
            <a:r>
              <a:rPr lang="en-US" dirty="0"/>
              <a:t>Aware of numbering exceptions on your side</a:t>
            </a:r>
          </a:p>
          <a:p>
            <a:pPr lvl="1"/>
            <a:r>
              <a:rPr lang="en-US" dirty="0"/>
              <a:t>Secondary for illegal activity by players at the line of scrimmage attempting to block the kick</a:t>
            </a:r>
          </a:p>
          <a:p>
            <a:pPr lvl="1"/>
            <a:r>
              <a:rPr lang="en-US" dirty="0"/>
              <a:t>View the second wave blocks as K progresses downfield (primarily FG)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289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6F0FB-7277-4D60-B055-6E84FF85E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GOOD LUCK!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FC7E71A-5C72-4EC2-8456-89B434554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51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Referees – </a:t>
            </a:r>
          </a:p>
          <a:p>
            <a:pPr lvl="1"/>
            <a:r>
              <a:rPr lang="en-US" dirty="0"/>
              <a:t>Count players before Team A breaks the huddle or as early as possible without a huddle</a:t>
            </a:r>
          </a:p>
          <a:p>
            <a:pPr lvl="1"/>
            <a:r>
              <a:rPr lang="en-US" dirty="0"/>
              <a:t>Positioned to the right of the QB at least as wide as the Tight End</a:t>
            </a:r>
          </a:p>
          <a:p>
            <a:pPr lvl="1"/>
            <a:r>
              <a:rPr lang="en-US" dirty="0"/>
              <a:t>13-15 yards deep</a:t>
            </a:r>
          </a:p>
          <a:p>
            <a:pPr lvl="1"/>
            <a:r>
              <a:rPr lang="en-US" dirty="0"/>
              <a:t>Guard and Tackle on the right side are your initial keys (area of responsibility) as well as backs in your vision</a:t>
            </a:r>
          </a:p>
          <a:p>
            <a:pPr lvl="1"/>
            <a:r>
              <a:rPr lang="en-US" dirty="0"/>
              <a:t>All officials are to be in place before it is considered to be ready and premature snap at that point is against the offense.</a:t>
            </a:r>
          </a:p>
          <a:p>
            <a:pPr lvl="1"/>
            <a:r>
              <a:rPr lang="en-US" dirty="0"/>
              <a:t>Help manage the hurry-up as needed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94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Umpires – </a:t>
            </a:r>
          </a:p>
          <a:p>
            <a:pPr lvl="1"/>
            <a:r>
              <a:rPr lang="en-US" dirty="0"/>
              <a:t>Count players before Team A breaks the huddle or as early as possible without a huddle</a:t>
            </a:r>
          </a:p>
          <a:p>
            <a:pPr lvl="1"/>
            <a:r>
              <a:rPr lang="en-US" dirty="0"/>
              <a:t>Positioned in offense backfield to the left of the QB at the left foot of the left tackle</a:t>
            </a:r>
          </a:p>
          <a:p>
            <a:pPr lvl="1"/>
            <a:r>
              <a:rPr lang="en-US" dirty="0"/>
              <a:t>At least 12 yards deep, but not on same yard line as Referee</a:t>
            </a:r>
          </a:p>
          <a:p>
            <a:pPr lvl="1"/>
            <a:r>
              <a:rPr lang="en-US" dirty="0"/>
              <a:t>Should be in advance of Referee</a:t>
            </a:r>
          </a:p>
          <a:p>
            <a:pPr lvl="1"/>
            <a:r>
              <a:rPr lang="en-US" dirty="0"/>
              <a:t>Center as well Guard and Tackle on the left side are your initial keys (area of responsibility) as well as backs in your vision</a:t>
            </a:r>
          </a:p>
          <a:p>
            <a:pPr lvl="1"/>
            <a:r>
              <a:rPr lang="en-US" dirty="0"/>
              <a:t>Use voice as needed, the “gain” of being in the backfield is emphasis on blocking, but may need strong voice to manage players.</a:t>
            </a:r>
          </a:p>
          <a:p>
            <a:pPr lvl="1"/>
            <a:r>
              <a:rPr lang="en-US" dirty="0"/>
              <a:t>Manage “hurry-up” situations, including positional changes if absolutely necessary, but make them absolutely necessary and game timing related decisions!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315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Wings – </a:t>
            </a:r>
          </a:p>
          <a:p>
            <a:pPr lvl="1"/>
            <a:r>
              <a:rPr lang="en-US" dirty="0"/>
              <a:t>Count players if possible</a:t>
            </a:r>
          </a:p>
          <a:p>
            <a:pPr lvl="1"/>
            <a:r>
              <a:rPr lang="en-US" dirty="0"/>
              <a:t>Positioned one yard outside the sideline at a minimum</a:t>
            </a:r>
          </a:p>
          <a:p>
            <a:pPr lvl="1"/>
            <a:r>
              <a:rPr lang="en-US" dirty="0"/>
              <a:t>Watch for obvious movement of restricted linemen, particularly the tackle on your side</a:t>
            </a:r>
          </a:p>
          <a:p>
            <a:pPr lvl="1"/>
            <a:r>
              <a:rPr lang="en-US" dirty="0"/>
              <a:t>Rule on legality of formations </a:t>
            </a:r>
          </a:p>
          <a:p>
            <a:pPr lvl="2"/>
            <a:r>
              <a:rPr lang="en-US" dirty="0"/>
              <a:t>Warn zone</a:t>
            </a:r>
          </a:p>
          <a:p>
            <a:pPr lvl="2"/>
            <a:r>
              <a:rPr lang="en-US" dirty="0"/>
              <a:t>Obvious Fouls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176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Deep Wings and BJ – </a:t>
            </a:r>
          </a:p>
          <a:p>
            <a:pPr lvl="1"/>
            <a:r>
              <a:rPr lang="en-US" dirty="0"/>
              <a:t>Count Team B players – Illegal substitution is a live ball foul</a:t>
            </a:r>
          </a:p>
          <a:p>
            <a:pPr lvl="1"/>
            <a:r>
              <a:rPr lang="en-US" dirty="0"/>
              <a:t>Field/Side positioned 20-24 yards deep; Back Judge -23-27 yards unless the ball is inside the 30</a:t>
            </a:r>
          </a:p>
          <a:p>
            <a:pPr lvl="1"/>
            <a:r>
              <a:rPr lang="en-US" dirty="0"/>
              <a:t>Watch for obvious movement of restricted linemen, particularly the tackle on your side</a:t>
            </a:r>
          </a:p>
          <a:p>
            <a:pPr lvl="1"/>
            <a:r>
              <a:rPr lang="en-US" dirty="0"/>
              <a:t>High emphasis on clock awareness (crew)</a:t>
            </a:r>
          </a:p>
          <a:p>
            <a:pPr lvl="2"/>
            <a:r>
              <a:rPr lang="en-US" dirty="0"/>
              <a:t>SJ – Game Clock</a:t>
            </a:r>
          </a:p>
          <a:p>
            <a:pPr lvl="2"/>
            <a:r>
              <a:rPr lang="en-US" dirty="0"/>
              <a:t>BJ – Play Clock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00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Running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Referees – </a:t>
            </a:r>
          </a:p>
          <a:p>
            <a:pPr lvl="1"/>
            <a:r>
              <a:rPr lang="en-US" dirty="0"/>
              <a:t>Observe action behind the line and the runner to the neutral zone with a focus on the right side of the line</a:t>
            </a:r>
          </a:p>
          <a:p>
            <a:pPr lvl="1"/>
            <a:r>
              <a:rPr lang="en-US" dirty="0"/>
              <a:t>If you read run to the right or up the middle, focus on the blocks at the Point of Attack</a:t>
            </a:r>
          </a:p>
          <a:p>
            <a:pPr lvl="1"/>
            <a:r>
              <a:rPr lang="en-US" dirty="0"/>
              <a:t>If you read run to the left, focus on the blocks on the backside and QB</a:t>
            </a:r>
          </a:p>
          <a:p>
            <a:pPr lvl="1"/>
            <a:r>
              <a:rPr lang="en-US" dirty="0"/>
              <a:t>Stick with the QB wherever they go, sideline to sideline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245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running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Umpires – </a:t>
            </a:r>
          </a:p>
          <a:p>
            <a:pPr lvl="1"/>
            <a:r>
              <a:rPr lang="en-US" dirty="0"/>
              <a:t>Observe action at the line and threatened runners with a focus on the left side of the line</a:t>
            </a:r>
          </a:p>
          <a:p>
            <a:pPr lvl="1"/>
            <a:r>
              <a:rPr lang="en-US" dirty="0"/>
              <a:t>If you read run to the left or up the middle, focus on the blocks at the Point of Attack</a:t>
            </a:r>
          </a:p>
          <a:p>
            <a:pPr lvl="1"/>
            <a:r>
              <a:rPr lang="en-US" dirty="0"/>
              <a:t>If you read run to the right, focus on the blocks on the backside</a:t>
            </a:r>
          </a:p>
          <a:p>
            <a:pPr lvl="1"/>
            <a:r>
              <a:rPr lang="en-US" dirty="0"/>
              <a:t>Allow the QB to pass you if they scramble to the side zone, maintain blocking focus</a:t>
            </a:r>
          </a:p>
          <a:p>
            <a:pPr lvl="1"/>
            <a:r>
              <a:rPr lang="en-US" dirty="0"/>
              <a:t>Make your way to the inbounds spot after clearing dead ball responsibilities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238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68B48-C879-49DF-88CC-65AAE12AD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en-US" dirty="0"/>
              <a:t>Scrimmage plays – running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5E422-4B34-4766-89C1-8ECFFE30D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>
            <a:normAutofit/>
          </a:bodyPr>
          <a:lstStyle/>
          <a:p>
            <a:r>
              <a:rPr lang="en-US" dirty="0"/>
              <a:t>Wings – </a:t>
            </a:r>
          </a:p>
          <a:p>
            <a:pPr lvl="1"/>
            <a:r>
              <a:rPr lang="en-US" dirty="0"/>
              <a:t>Observe the initial action by or to the offensive player who is your key, especially if pressed</a:t>
            </a:r>
          </a:p>
          <a:p>
            <a:pPr lvl="1"/>
            <a:r>
              <a:rPr lang="en-US" dirty="0"/>
              <a:t>If you read run to your side, focus on the blocks at the Point of Attack</a:t>
            </a:r>
          </a:p>
          <a:p>
            <a:pPr lvl="1"/>
            <a:r>
              <a:rPr lang="en-US" dirty="0"/>
              <a:t>Determine forward progress when you have a clear view of the ball</a:t>
            </a:r>
          </a:p>
          <a:p>
            <a:pPr lvl="1"/>
            <a:r>
              <a:rPr lang="en-US" dirty="0"/>
              <a:t>For plays that go away from you, clean up backside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46727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6187</TotalTime>
  <Words>2138</Words>
  <Application>Microsoft Office PowerPoint</Application>
  <PresentationFormat>Widescreen</PresentationFormat>
  <Paragraphs>190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Trebuchet MS</vt:lpstr>
      <vt:lpstr>Wingdings 3</vt:lpstr>
      <vt:lpstr>Facet</vt:lpstr>
      <vt:lpstr>FB Mechanics Considerations, Emphasis, and Differences Primarily – NFL 7-person mechanics</vt:lpstr>
      <vt:lpstr>Basic Thoughts </vt:lpstr>
      <vt:lpstr>Scrimmage plays</vt:lpstr>
      <vt:lpstr>Scrimmage plays</vt:lpstr>
      <vt:lpstr>Scrimmage plays</vt:lpstr>
      <vt:lpstr>Scrimmage plays</vt:lpstr>
      <vt:lpstr>Scrimmage plays – Running Play</vt:lpstr>
      <vt:lpstr>Scrimmage plays – running play</vt:lpstr>
      <vt:lpstr>Scrimmage plays – running play</vt:lpstr>
      <vt:lpstr>Scrimmage plays – running play</vt:lpstr>
      <vt:lpstr>Scrimmage plays – passing Play</vt:lpstr>
      <vt:lpstr>Scrimmage plays – passing play</vt:lpstr>
      <vt:lpstr>Scrimmage plays – passing play</vt:lpstr>
      <vt:lpstr>Scrimmage plays – passing play</vt:lpstr>
      <vt:lpstr>Scrimmage plays – spotting the ball &amp; pace</vt:lpstr>
      <vt:lpstr>Scrimmage plays – spotting the ball &amp; pace</vt:lpstr>
      <vt:lpstr>Scrimmage plays – spotting the ball &amp; pace</vt:lpstr>
      <vt:lpstr>Scrimmage plays – spotting the ball &amp; pace</vt:lpstr>
      <vt:lpstr>Free kicks</vt:lpstr>
      <vt:lpstr>Scrimmage kicks – punts</vt:lpstr>
      <vt:lpstr>Scrimmage kicks – punts</vt:lpstr>
      <vt:lpstr>Scrimmage kicks – punts</vt:lpstr>
      <vt:lpstr>Scrimmage kicks – punts</vt:lpstr>
      <vt:lpstr>Scrimmage kicks – scoring tries (PAT/FG)</vt:lpstr>
      <vt:lpstr>Scrimmage kicks – scoring tries (PAT/FG)</vt:lpstr>
      <vt:lpstr>GOOD LUCK!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 Person Football Officiating Mechanics Considerations</dc:title>
  <dc:creator>Collaborative</dc:creator>
  <cp:lastModifiedBy>Julian Tackett</cp:lastModifiedBy>
  <cp:revision>16</cp:revision>
  <dcterms:created xsi:type="dcterms:W3CDTF">2021-07-26T14:10:40Z</dcterms:created>
  <dcterms:modified xsi:type="dcterms:W3CDTF">2026-08-13T10:30:45Z</dcterms:modified>
</cp:coreProperties>
</file>